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consolata" pitchFamily="1" charset="0"/>
      <p:regular r:id="rId13"/>
    </p:embeddedFont>
    <p:embeddedFont>
      <p:font typeface="Montserrat Black" panose="00000A00000000000000" pitchFamily="2" charset="0"/>
      <p:regular r:id="rId14"/>
      <p:bold r:id="rId15"/>
    </p:embeddedFont>
    <p:embeddedFont>
      <p:font typeface="Montserrat Light" panose="000004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1" d="100"/>
          <a:sy n="61" d="100"/>
        </p:scale>
        <p:origin x="102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97803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Stock Price Prediction of TATA using Machine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Preprocessing, Linear Regression, and Prediction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Team: Rakesh, RamCharan, Mahesh, Ganesh, and Harsha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377" y="421362"/>
            <a:ext cx="7436048" cy="478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Conclusion &amp; Future Enhancements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36377" y="1283256"/>
            <a:ext cx="2330410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</a:t>
            </a: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Achievements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528757" y="1800632"/>
            <a:ext cx="6778823" cy="315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Successfully implemented stock price forecasting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28757" y="2099360"/>
            <a:ext cx="6778823" cy="315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Demonstrated Linear Regression effectiveness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28757" y="2398088"/>
            <a:ext cx="6778823" cy="315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Created user-friendly prediction interface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59237" y="3313331"/>
            <a:ext cx="2298859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Limitations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536377" y="3818929"/>
            <a:ext cx="6591895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Linear regression may not capture complex market volatility patterns</a:t>
            </a:r>
            <a:endParaRPr lang="en-US" sz="16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9748" y="1302425"/>
            <a:ext cx="6591895" cy="6591895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66167" y="8411528"/>
            <a:ext cx="13327856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Thank you for your attention!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766167" y="8829080"/>
            <a:ext cx="13327856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GitHub repository: Available for code review and collaboration</a:t>
            </a:r>
            <a:endParaRPr lang="en-US" sz="1200" dirty="0"/>
          </a:p>
        </p:txBody>
      </p:sp>
      <p:sp>
        <p:nvSpPr>
          <p:cNvPr id="12" name="Shape 9"/>
          <p:cNvSpPr/>
          <p:nvPr/>
        </p:nvSpPr>
        <p:spPr>
          <a:xfrm>
            <a:off x="536377" y="8239125"/>
            <a:ext cx="22860" cy="1007507"/>
          </a:xfrm>
          <a:prstGeom prst="rect">
            <a:avLst/>
          </a:prstGeom>
          <a:solidFill>
            <a:srgbClr val="151617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9710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Project Objective &amp; Importance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Our Mission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Predict TATA stock's closing price using historical market data and machine learning techniques for accurate financial forecasting.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7309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Why This Matters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93790" y="442519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Enhanced investment decision-making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6739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Risk assessment and portfolio optimization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0959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Market trend analysis and insights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78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90249"/>
            <a:ext cx="6407944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4" name="Shape 2"/>
          <p:cNvSpPr/>
          <p:nvPr/>
        </p:nvSpPr>
        <p:spPr>
          <a:xfrm>
            <a:off x="1028224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2373511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62235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Core programming language for data analysis and model development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1990249"/>
            <a:ext cx="6408063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7662982" y="22246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148" y="2373511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62982" y="3131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Pandas &amp; NumPy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62982" y="362235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manipulation, cleaning, and numerical computations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3790" y="4809411"/>
            <a:ext cx="6407944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4" name="Shape 10"/>
          <p:cNvSpPr/>
          <p:nvPr/>
        </p:nvSpPr>
        <p:spPr>
          <a:xfrm>
            <a:off x="1028224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390" y="5192673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8224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Matplotlib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1028224" y="6441519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visualization and plotting historical stock trends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548" y="4809411"/>
            <a:ext cx="6408063" cy="2592348"/>
          </a:xfrm>
          <a:prstGeom prst="roundRect">
            <a:avLst>
              <a:gd name="adj" fmla="val 353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9" name="Shape 14"/>
          <p:cNvSpPr/>
          <p:nvPr/>
        </p:nvSpPr>
        <p:spPr>
          <a:xfrm>
            <a:off x="7662982" y="504384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151617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0148" y="5192673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62982" y="5951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Scikit-learn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7662982" y="6441519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Machine learning algorithms and model evaluation tools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46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613541"/>
            <a:ext cx="3664744" cy="2456617"/>
          </a:xfrm>
          <a:prstGeom prst="roundRect">
            <a:avLst>
              <a:gd name="adj" fmla="val 372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37484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Source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361253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TATA.xlsx</a:t>
            </a: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- Historical stock market data with comprehensive trading information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748" y="2613541"/>
            <a:ext cx="3664863" cy="2456617"/>
          </a:xfrm>
          <a:prstGeom prst="roundRect">
            <a:avLst>
              <a:gd name="adj" fmla="val 372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0429042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Key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9042" y="3361253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Date, Open Price, High Price, Low Price, Close Price, Trading Volume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6972"/>
            <a:ext cx="7556421" cy="1367909"/>
          </a:xfrm>
          <a:prstGeom prst="roundRect">
            <a:avLst>
              <a:gd name="adj" fmla="val 668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537484" y="55542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Challenges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37484" y="6044684"/>
            <a:ext cx="704183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Missing values in numeric columns requiring preprocessing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68698"/>
            <a:ext cx="87349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Preprocessing Pipeline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272683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5446990"/>
            <a:ext cx="38264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Missing Value Treatment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593740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Applied </a:t>
            </a: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linear interpolation</a:t>
            </a: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to fill gaps in numeric columns, ensuring data continuity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5272683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0" name="Text 7"/>
          <p:cNvSpPr/>
          <p:nvPr/>
        </p:nvSpPr>
        <p:spPr>
          <a:xfrm>
            <a:off x="5216962" y="544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Date Conversion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216962" y="593740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Transformed date column into Excel serial format for numerical regression modeling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9640133" y="491763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640133" y="5272683"/>
            <a:ext cx="4196358" cy="30480"/>
          </a:xfrm>
          <a:prstGeom prst="rect">
            <a:avLst/>
          </a:prstGeom>
          <a:solidFill>
            <a:srgbClr val="151617"/>
          </a:solidFill>
          <a:ln/>
        </p:spPr>
      </p:sp>
      <p:sp>
        <p:nvSpPr>
          <p:cNvPr id="14" name="Text 11"/>
          <p:cNvSpPr/>
          <p:nvPr/>
        </p:nvSpPr>
        <p:spPr>
          <a:xfrm>
            <a:off x="9640133" y="54469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Splitting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9640133" y="5937409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Divided dataset into training and testing sets for model validation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3881" y="450890"/>
            <a:ext cx="8660249" cy="51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Machine Learning Model Configuration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3881" y="1445801"/>
            <a:ext cx="4429043" cy="512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Model Specifications</a:t>
            </a:r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32E69C3-E294-4381-DD51-4453CE0991DD}"/>
              </a:ext>
            </a:extLst>
          </p:cNvPr>
          <p:cNvGrpSpPr/>
          <p:nvPr/>
        </p:nvGrpSpPr>
        <p:grpSpPr>
          <a:xfrm>
            <a:off x="573881" y="2163033"/>
            <a:ext cx="7392961" cy="2270404"/>
            <a:chOff x="573881" y="1844397"/>
            <a:chExt cx="6541294" cy="1541026"/>
          </a:xfrm>
        </p:grpSpPr>
        <p:sp>
          <p:nvSpPr>
            <p:cNvPr id="4" name="Text 2"/>
            <p:cNvSpPr/>
            <p:nvPr/>
          </p:nvSpPr>
          <p:spPr>
            <a:xfrm>
              <a:off x="573881" y="1844397"/>
              <a:ext cx="6541294" cy="2622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050"/>
                </a:lnSpc>
                <a:buSzPct val="100000"/>
                <a:buChar char="•"/>
              </a:pPr>
              <a:r>
                <a:rPr lang="en-US" sz="2000" b="1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Algorithm:</a:t>
              </a:r>
              <a:r>
                <a:rPr lang="en-US" sz="20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 Linear Regression</a:t>
              </a:r>
              <a:endParaRPr lang="en-US" sz="2000" dirty="0"/>
            </a:p>
          </p:txBody>
        </p:sp>
        <p:sp>
          <p:nvSpPr>
            <p:cNvPr id="5" name="Text 3"/>
            <p:cNvSpPr/>
            <p:nvPr/>
          </p:nvSpPr>
          <p:spPr>
            <a:xfrm>
              <a:off x="573881" y="2164080"/>
              <a:ext cx="6541294" cy="2622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050"/>
                </a:lnSpc>
                <a:buSzPct val="100000"/>
                <a:buChar char="•"/>
              </a:pPr>
              <a:r>
                <a:rPr lang="en-US" sz="2000" b="1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Feature:</a:t>
              </a:r>
              <a:r>
                <a:rPr lang="en-US" sz="20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 Date (serial number)</a:t>
              </a:r>
              <a:endParaRPr lang="en-US" sz="200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573881" y="2483763"/>
              <a:ext cx="6541294" cy="2622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050"/>
                </a:lnSpc>
                <a:buSzPct val="100000"/>
                <a:buChar char="•"/>
              </a:pPr>
              <a:r>
                <a:rPr lang="en-US" sz="2000" b="1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Target Variable:</a:t>
              </a:r>
              <a:r>
                <a:rPr lang="en-US" sz="20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 Close Price</a:t>
              </a:r>
              <a:endParaRPr lang="en-US" sz="2000" dirty="0"/>
            </a:p>
          </p:txBody>
        </p:sp>
        <p:sp>
          <p:nvSpPr>
            <p:cNvPr id="7" name="Text 5"/>
            <p:cNvSpPr/>
            <p:nvPr/>
          </p:nvSpPr>
          <p:spPr>
            <a:xfrm>
              <a:off x="573881" y="2803446"/>
              <a:ext cx="6541294" cy="2622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050"/>
                </a:lnSpc>
                <a:buSzPct val="100000"/>
                <a:buChar char="•"/>
              </a:pPr>
              <a:r>
                <a:rPr lang="en-US" sz="2000" b="1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Training Split:</a:t>
              </a:r>
              <a:r>
                <a:rPr lang="en-US" sz="20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 80% training data</a:t>
              </a:r>
              <a:endParaRPr lang="en-US" sz="2000" dirty="0"/>
            </a:p>
          </p:txBody>
        </p:sp>
        <p:sp>
          <p:nvSpPr>
            <p:cNvPr id="8" name="Text 6"/>
            <p:cNvSpPr/>
            <p:nvPr/>
          </p:nvSpPr>
          <p:spPr>
            <a:xfrm>
              <a:off x="573881" y="3123128"/>
              <a:ext cx="6541294" cy="26229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050"/>
                </a:lnSpc>
                <a:buSzPct val="100000"/>
                <a:buChar char="•"/>
              </a:pPr>
              <a:r>
                <a:rPr lang="en-US" sz="2000" b="1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Testing Split:</a:t>
              </a:r>
              <a:r>
                <a:rPr lang="en-US" sz="20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 20% validation data</a:t>
              </a:r>
              <a:endParaRPr lang="en-US" sz="2000" dirty="0"/>
            </a:p>
          </p:txBody>
        </p:sp>
      </p:grp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65" y="1168122"/>
            <a:ext cx="6541294" cy="6541294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573881" y="8303657"/>
            <a:ext cx="13482638" cy="696635"/>
          </a:xfrm>
          <a:prstGeom prst="roundRect">
            <a:avLst>
              <a:gd name="adj" fmla="val 1313"/>
            </a:avLst>
          </a:prstGeom>
          <a:solidFill>
            <a:srgbClr val="D7D9DA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830" y="8547973"/>
            <a:ext cx="204907" cy="16394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106686" y="8508563"/>
            <a:ext cx="12785884" cy="2622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Linear regression establishes a mathematical relationship between time and stock price movements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Model Implementation &amp; Evaluation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1074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41074" y="3206115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Trained Linear Regression on processed historical TATA stock dataset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41074" y="4385548"/>
            <a:ext cx="37167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Performance Evaluation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41074" y="4875967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Assessed accuracy using </a:t>
            </a:r>
            <a:r>
              <a:rPr lang="en-US" sz="1750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Mean Absolute Error (MAE)</a:t>
            </a: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 metric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41074" y="6055400"/>
            <a:ext cx="30896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Prediction Interface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41074" y="6545818"/>
            <a:ext cx="61955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Users input future date (YYYY-MM-DD format) to predict closing price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2093" y="433864"/>
            <a:ext cx="7698700" cy="493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Results &amp; Prediction Demonstration</a:t>
            </a:r>
            <a:endParaRPr lang="en-US" sz="31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789F469-F853-E25B-FECC-4D7D434C766C}"/>
              </a:ext>
            </a:extLst>
          </p:cNvPr>
          <p:cNvGrpSpPr/>
          <p:nvPr/>
        </p:nvGrpSpPr>
        <p:grpSpPr>
          <a:xfrm>
            <a:off x="552093" y="1321237"/>
            <a:ext cx="5445936" cy="1323992"/>
            <a:chOff x="552093" y="1321237"/>
            <a:chExt cx="5179576" cy="958453"/>
          </a:xfrm>
        </p:grpSpPr>
        <p:sp>
          <p:nvSpPr>
            <p:cNvPr id="3" name="Text 1"/>
            <p:cNvSpPr/>
            <p:nvPr/>
          </p:nvSpPr>
          <p:spPr>
            <a:xfrm>
              <a:off x="552093" y="1321237"/>
              <a:ext cx="2523649" cy="29587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850" b="1" dirty="0">
                  <a:solidFill>
                    <a:srgbClr val="151617"/>
                  </a:solidFill>
                  <a:latin typeface="Montserrat Black" pitchFamily="34" charset="0"/>
                  <a:ea typeface="Montserrat Black" pitchFamily="34" charset="-122"/>
                  <a:cs typeface="Montserrat Black" pitchFamily="34" charset="-120"/>
                </a:rPr>
                <a:t>Model Performance</a:t>
              </a:r>
              <a:endParaRPr lang="en-US" sz="1850" dirty="0"/>
            </a:p>
          </p:txBody>
        </p:sp>
        <p:sp>
          <p:nvSpPr>
            <p:cNvPr id="4" name="Text 2"/>
            <p:cNvSpPr/>
            <p:nvPr/>
          </p:nvSpPr>
          <p:spPr>
            <a:xfrm>
              <a:off x="552093" y="1774865"/>
              <a:ext cx="5179576" cy="50482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950"/>
                </a:lnSpc>
                <a:buNone/>
              </a:pPr>
              <a:r>
                <a:rPr lang="en-US" sz="14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Successfully achieved reliable stock price forecasting with measurable MAE accuracy</a:t>
              </a:r>
              <a:endParaRPr lang="en-US" sz="14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91537FE-B186-706B-7A08-1FB521A9BFBF}"/>
              </a:ext>
            </a:extLst>
          </p:cNvPr>
          <p:cNvGrpSpPr/>
          <p:nvPr/>
        </p:nvGrpSpPr>
        <p:grpSpPr>
          <a:xfrm>
            <a:off x="552093" y="2961407"/>
            <a:ext cx="5445936" cy="1089523"/>
            <a:chOff x="552093" y="2437448"/>
            <a:chExt cx="5179576" cy="958453"/>
          </a:xfrm>
        </p:grpSpPr>
        <p:sp>
          <p:nvSpPr>
            <p:cNvPr id="5" name="Text 3"/>
            <p:cNvSpPr/>
            <p:nvPr/>
          </p:nvSpPr>
          <p:spPr>
            <a:xfrm>
              <a:off x="552093" y="2437448"/>
              <a:ext cx="2516029" cy="29587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00"/>
                </a:lnSpc>
                <a:buNone/>
              </a:pPr>
              <a:r>
                <a:rPr lang="en-US" sz="1850" b="1" dirty="0">
                  <a:solidFill>
                    <a:srgbClr val="151617"/>
                  </a:solidFill>
                  <a:latin typeface="Montserrat Black" pitchFamily="34" charset="0"/>
                  <a:ea typeface="Montserrat Black" pitchFamily="34" charset="-122"/>
                  <a:cs typeface="Montserrat Black" pitchFamily="34" charset="-120"/>
                </a:rPr>
                <a:t>Prediction Example</a:t>
              </a:r>
              <a:endParaRPr lang="en-US" sz="185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552093" y="2891076"/>
              <a:ext cx="5179576" cy="50482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1950"/>
                </a:lnSpc>
                <a:buNone/>
              </a:pPr>
              <a:r>
                <a:rPr lang="en-US" sz="1400" dirty="0">
                  <a:solidFill>
                    <a:srgbClr val="151617"/>
                  </a:solidFill>
                  <a:latin typeface="Inconsolata" pitchFamily="34" charset="0"/>
                  <a:ea typeface="Inconsolata" pitchFamily="34" charset="-122"/>
                  <a:cs typeface="Inconsolata" pitchFamily="34" charset="-120"/>
                </a:rPr>
                <a:t>Input any future date to receive predicted TATA closing price with confidence intervals</a:t>
              </a:r>
              <a:endParaRPr lang="en-US" sz="1400" dirty="0"/>
            </a:p>
          </p:txBody>
        </p:sp>
      </p:grp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383" y="954799"/>
            <a:ext cx="6840937" cy="68409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46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 Visualization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94992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6249710" y="2794992"/>
            <a:ext cx="121920" cy="1730812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6" name="Text 3"/>
          <p:cNvSpPr/>
          <p:nvPr/>
        </p:nvSpPr>
        <p:spPr>
          <a:xfrm>
            <a:off x="6628924" y="3052286"/>
            <a:ext cx="38278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Historical Trend Analysis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28924" y="3542705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Comprehensive line plot displaying TATA stock closing prices across the entire time period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4752618"/>
            <a:ext cx="7556421" cy="1730812"/>
          </a:xfrm>
          <a:prstGeom prst="roundRect">
            <a:avLst>
              <a:gd name="adj" fmla="val 8453"/>
            </a:avLst>
          </a:prstGeom>
          <a:solidFill>
            <a:srgbClr val="F8ECE4"/>
          </a:solidFill>
          <a:ln w="30480">
            <a:solidFill>
              <a:srgbClr val="151617"/>
            </a:solidFill>
            <a:prstDash val="solid"/>
          </a:ln>
          <a:effectLst>
            <a:outerShdw dist="2032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Shape 6"/>
          <p:cNvSpPr/>
          <p:nvPr/>
        </p:nvSpPr>
        <p:spPr>
          <a:xfrm>
            <a:off x="6249710" y="4752618"/>
            <a:ext cx="121920" cy="1730812"/>
          </a:xfrm>
          <a:prstGeom prst="roundRect">
            <a:avLst>
              <a:gd name="adj" fmla="val 7500"/>
            </a:avLst>
          </a:prstGeom>
          <a:solidFill>
            <a:srgbClr val="151617"/>
          </a:solidFill>
          <a:ln/>
        </p:spPr>
      </p:sp>
      <p:sp>
        <p:nvSpPr>
          <p:cNvPr id="10" name="Text 7"/>
          <p:cNvSpPr/>
          <p:nvPr/>
        </p:nvSpPr>
        <p:spPr>
          <a:xfrm>
            <a:off x="6628924" y="5009912"/>
            <a:ext cx="3688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Prediction Visualization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628924" y="5500330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 marker highlights predicted price point against historical blue trend line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402</Words>
  <Application>Microsoft Office PowerPoint</Application>
  <PresentationFormat>Custom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Montserrat Light</vt:lpstr>
      <vt:lpstr>Inconsolata</vt:lpstr>
      <vt:lpstr>Arial</vt:lpstr>
      <vt:lpstr>Montserrat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RAKESH D</dc:creator>
  <cp:lastModifiedBy>RAKESH D</cp:lastModifiedBy>
  <cp:revision>2</cp:revision>
  <dcterms:created xsi:type="dcterms:W3CDTF">2025-09-29T03:38:25Z</dcterms:created>
  <dcterms:modified xsi:type="dcterms:W3CDTF">2025-09-29T03:45:41Z</dcterms:modified>
</cp:coreProperties>
</file>